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9" r:id="rId7"/>
    <p:sldId id="276" r:id="rId8"/>
    <p:sldId id="264" r:id="rId9"/>
    <p:sldId id="265" r:id="rId10"/>
    <p:sldId id="266" r:id="rId11"/>
    <p:sldId id="278" r:id="rId12"/>
    <p:sldId id="292" r:id="rId13"/>
    <p:sldId id="290" r:id="rId14"/>
    <p:sldId id="289" r:id="rId15"/>
    <p:sldId id="295" r:id="rId16"/>
    <p:sldId id="296" r:id="rId17"/>
    <p:sldId id="297" r:id="rId18"/>
    <p:sldId id="298" r:id="rId19"/>
    <p:sldId id="291" r:id="rId20"/>
    <p:sldId id="275" r:id="rId21"/>
    <p:sldId id="285" r:id="rId22"/>
    <p:sldId id="283" r:id="rId23"/>
    <p:sldId id="284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D947E0-108F-4D20-A71E-3CF329F97212}">
      <dgm:prSet phldr="0"/>
      <dgm:spPr/>
      <dgm:t>
        <a:bodyPr/>
        <a:lstStyle/>
        <a:p>
          <a:pPr rtl="0"/>
          <a:r>
            <a:rPr lang="en-US"/>
            <a:t>ELA 10</a:t>
          </a:r>
          <a:r>
            <a:rPr lang="en-US">
              <a:latin typeface="Tenorite"/>
            </a:rPr>
            <a:t> Foundational</a:t>
          </a:r>
          <a:endParaRPr lang="en-US"/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/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/>
        </a:p>
      </dgm:t>
    </dgm:pt>
    <dgm:pt modelId="{B1AFA1AF-0FF8-45B3-A6D0-0E255A2F637D}">
      <dgm:prSet phldr="0"/>
      <dgm:spPr/>
      <dgm:t>
        <a:bodyPr/>
        <a:lstStyle/>
        <a:p>
          <a:pPr rtl="0"/>
          <a:r>
            <a:rPr lang="en-US"/>
            <a:t>GMF 10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/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/>
        </a:p>
      </dgm:t>
    </dgm:pt>
    <dgm:pt modelId="{E9682B4F-0217-4B50-923E-C104AA24290F}">
      <dgm:prSet phldr="0"/>
      <dgm:spPr/>
      <dgm:t>
        <a:bodyPr/>
        <a:lstStyle/>
        <a:p>
          <a:pPr rtl="0"/>
          <a:r>
            <a:rPr lang="en-US"/>
            <a:t>Civics</a:t>
          </a: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/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/>
        </a:p>
      </dgm:t>
    </dgm:pt>
    <dgm:pt modelId="{4F85505A-81B6-4FDA-A144-900B71DAD946}">
      <dgm:prSet phldr="0"/>
      <dgm:spPr/>
      <dgm:t>
        <a:bodyPr/>
        <a:lstStyle/>
        <a:p>
          <a:pPr rtl="0"/>
          <a:r>
            <a:rPr lang="en-US"/>
            <a:t>Second Language</a:t>
          </a: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/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/>
        </a:p>
      </dgm:t>
    </dgm:pt>
    <dgm:pt modelId="{001282FF-BE9E-48CA-BA33-D5FA0C7A78D3}">
      <dgm:prSet phldr="0"/>
      <dgm:spPr/>
      <dgm:t>
        <a:bodyPr/>
        <a:lstStyle/>
        <a:p>
          <a:pPr rtl="0"/>
          <a:r>
            <a:rPr lang="en-US"/>
            <a:t>Personalized Well-Being (PDCP 10)</a:t>
          </a:r>
        </a:p>
      </dgm:t>
    </dgm:pt>
    <dgm:pt modelId="{84255739-9ACE-421C-B8FA-6A43985360CE}" type="parTrans" cxnId="{7FFE906B-9EFD-4447-8BAA-93805216C60F}">
      <dgm:prSet/>
      <dgm:spPr/>
      <dgm:t>
        <a:bodyPr/>
        <a:lstStyle/>
        <a:p>
          <a:endParaRPr lang="en-US"/>
        </a:p>
      </dgm:t>
    </dgm:pt>
    <dgm:pt modelId="{9A643626-25E5-4EF3-811B-4C9ADE517492}" type="sibTrans" cxnId="{7FFE906B-9EFD-4447-8BAA-93805216C60F}">
      <dgm:prSet/>
      <dgm:spPr/>
      <dgm:t>
        <a:bodyPr/>
        <a:lstStyle/>
        <a:p>
          <a:endParaRPr lang="en-US"/>
        </a:p>
      </dgm:t>
    </dgm:pt>
    <dgm:pt modelId="{9CD2FEC3-7A17-4152-A930-EB06BD60DF85}">
      <dgm:prSet phldr="0"/>
      <dgm:spPr/>
      <dgm:t>
        <a:bodyPr/>
        <a:lstStyle/>
        <a:p>
          <a:pPr rtl="0"/>
          <a:r>
            <a:rPr lang="en-US">
              <a:latin typeface="Tenorite"/>
            </a:rPr>
            <a:t>Science Credit (choice)</a:t>
          </a:r>
        </a:p>
      </dgm:t>
    </dgm:pt>
    <dgm:pt modelId="{FEB808E5-61C2-44BD-85C3-C9D76F77830B}" type="parTrans" cxnId="{B75930C2-8496-4096-AE88-9E24ED22AEA9}">
      <dgm:prSet/>
      <dgm:spPr/>
    </dgm:pt>
    <dgm:pt modelId="{587142FA-0E3E-43B4-A845-97ABE12CFB04}" type="sibTrans" cxnId="{B75930C2-8496-4096-AE88-9E24ED22AEA9}">
      <dgm:prSet/>
      <dgm:spPr/>
    </dgm:pt>
    <dgm:pt modelId="{B3DA4F46-7FE9-493C-9B29-F6FA13865C18}" type="pres">
      <dgm:prSet presAssocID="{0DD8915E-DC14-41D6-9BB5-F49E1C265163}" presName="diagram" presStyleCnt="0">
        <dgm:presLayoutVars>
          <dgm:dir/>
          <dgm:resizeHandles val="exact"/>
        </dgm:presLayoutVars>
      </dgm:prSet>
      <dgm:spPr/>
    </dgm:pt>
    <dgm:pt modelId="{8F0F26D8-CA54-4805-8C91-AAB5584FDF39}" type="pres">
      <dgm:prSet presAssocID="{73D947E0-108F-4D20-A71E-3CF329F97212}" presName="node" presStyleLbl="node1" presStyleIdx="0" presStyleCnt="6">
        <dgm:presLayoutVars>
          <dgm:bulletEnabled val="1"/>
        </dgm:presLayoutVars>
      </dgm:prSet>
      <dgm:spPr/>
    </dgm:pt>
    <dgm:pt modelId="{632FCA4D-0E8E-4530-9532-56B94D787F02}" type="pres">
      <dgm:prSet presAssocID="{AE813459-65AB-4FA9-B717-330DDA6DFA4E}" presName="sibTrans" presStyleCnt="0"/>
      <dgm:spPr/>
    </dgm:pt>
    <dgm:pt modelId="{AF847FB0-679D-458F-80A4-C366F36DA63C}" type="pres">
      <dgm:prSet presAssocID="{B1AFA1AF-0FF8-45B3-A6D0-0E255A2F637D}" presName="node" presStyleLbl="node1" presStyleIdx="1" presStyleCnt="6" custLinFactNeighborX="-1247" custLinFactNeighborY="-646">
        <dgm:presLayoutVars>
          <dgm:bulletEnabled val="1"/>
        </dgm:presLayoutVars>
      </dgm:prSet>
      <dgm:spPr/>
    </dgm:pt>
    <dgm:pt modelId="{F9E95C61-0BF9-4B08-8229-A9808713CE4D}" type="pres">
      <dgm:prSet presAssocID="{88649F7A-400B-4056-965D-C9AC0B3AD942}" presName="sibTrans" presStyleCnt="0"/>
      <dgm:spPr/>
    </dgm:pt>
    <dgm:pt modelId="{270EA38D-4609-48F5-84E2-C56FB7693B83}" type="pres">
      <dgm:prSet presAssocID="{E9682B4F-0217-4B50-923E-C104AA24290F}" presName="node" presStyleLbl="node1" presStyleIdx="2" presStyleCnt="6">
        <dgm:presLayoutVars>
          <dgm:bulletEnabled val="1"/>
        </dgm:presLayoutVars>
      </dgm:prSet>
      <dgm:spPr/>
    </dgm:pt>
    <dgm:pt modelId="{D6F01D88-FB37-40BF-B28E-A397D943E41B}" type="pres">
      <dgm:prSet presAssocID="{B8632E42-D7EB-4C31-877E-6F1B2801851A}" presName="sibTrans" presStyleCnt="0"/>
      <dgm:spPr/>
    </dgm:pt>
    <dgm:pt modelId="{9A0E8B11-D4A5-4F3F-96EC-E8C8C1E63757}" type="pres">
      <dgm:prSet presAssocID="{4F85505A-81B6-4FDA-A144-900B71DAD946}" presName="node" presStyleLbl="node1" presStyleIdx="3" presStyleCnt="6">
        <dgm:presLayoutVars>
          <dgm:bulletEnabled val="1"/>
        </dgm:presLayoutVars>
      </dgm:prSet>
      <dgm:spPr/>
    </dgm:pt>
    <dgm:pt modelId="{30128A48-290E-4458-96B1-DC6BE71ED470}" type="pres">
      <dgm:prSet presAssocID="{68F74A88-49DC-44B1-BC0D-220A7B97601C}" presName="sibTrans" presStyleCnt="0"/>
      <dgm:spPr/>
    </dgm:pt>
    <dgm:pt modelId="{3FB06C63-0259-40B9-88E8-DC4DE95C6671}" type="pres">
      <dgm:prSet presAssocID="{9CD2FEC3-7A17-4152-A930-EB06BD60DF85}" presName="node" presStyleLbl="node1" presStyleIdx="4" presStyleCnt="6">
        <dgm:presLayoutVars>
          <dgm:bulletEnabled val="1"/>
        </dgm:presLayoutVars>
      </dgm:prSet>
      <dgm:spPr/>
    </dgm:pt>
    <dgm:pt modelId="{17D8C7B4-C07B-4CA2-8454-C24A271BF66C}" type="pres">
      <dgm:prSet presAssocID="{587142FA-0E3E-43B4-A845-97ABE12CFB04}" presName="sibTrans" presStyleCnt="0"/>
      <dgm:spPr/>
    </dgm:pt>
    <dgm:pt modelId="{AB166AC3-AFBA-449A-BF8F-050E0DE81731}" type="pres">
      <dgm:prSet presAssocID="{001282FF-BE9E-48CA-BA33-D5FA0C7A78D3}" presName="node" presStyleLbl="node1" presStyleIdx="5" presStyleCnt="6">
        <dgm:presLayoutVars>
          <dgm:bulletEnabled val="1"/>
        </dgm:presLayoutVars>
      </dgm:prSet>
      <dgm:spPr/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7264A608-0223-485D-BC26-F4CA7061CEAB}" type="presOf" srcId="{73D947E0-108F-4D20-A71E-3CF329F97212}" destId="{8F0F26D8-CA54-4805-8C91-AAB5584FDF39}" srcOrd="0" destOrd="0" presId="urn:microsoft.com/office/officeart/2005/8/layout/default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7FFE906B-9EFD-4447-8BAA-93805216C60F}" srcId="{0DD8915E-DC14-41D6-9BB5-F49E1C265163}" destId="{001282FF-BE9E-48CA-BA33-D5FA0C7A78D3}" srcOrd="5" destOrd="0" parTransId="{84255739-9ACE-421C-B8FA-6A43985360CE}" sibTransId="{9A643626-25E5-4EF3-811B-4C9ADE517492}"/>
    <dgm:cxn modelId="{35BC5070-AE31-420E-BED3-A7C3ABB079DE}" type="presOf" srcId="{4F85505A-81B6-4FDA-A144-900B71DAD946}" destId="{9A0E8B11-D4A5-4F3F-96EC-E8C8C1E63757}" srcOrd="0" destOrd="0" presId="urn:microsoft.com/office/officeart/2005/8/layout/default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53B9CB8F-B2D1-4FFB-A902-8B9515922E8C}" type="presOf" srcId="{0DD8915E-DC14-41D6-9BB5-F49E1C265163}" destId="{B3DA4F46-7FE9-493C-9B29-F6FA13865C18}" srcOrd="0" destOrd="0" presId="urn:microsoft.com/office/officeart/2005/8/layout/default"/>
    <dgm:cxn modelId="{7A593A92-4A82-4243-A0C4-282C69602BE7}" type="presOf" srcId="{9CD2FEC3-7A17-4152-A930-EB06BD60DF85}" destId="{3FB06C63-0259-40B9-88E8-DC4DE95C6671}" srcOrd="0" destOrd="0" presId="urn:microsoft.com/office/officeart/2005/8/layout/default"/>
    <dgm:cxn modelId="{E1CA9DA4-4F55-4704-A1E3-5DEC49F21594}" type="presOf" srcId="{001282FF-BE9E-48CA-BA33-D5FA0C7A78D3}" destId="{AB166AC3-AFBA-449A-BF8F-050E0DE81731}" srcOrd="0" destOrd="0" presId="urn:microsoft.com/office/officeart/2005/8/layout/default"/>
    <dgm:cxn modelId="{B75930C2-8496-4096-AE88-9E24ED22AEA9}" srcId="{0DD8915E-DC14-41D6-9BB5-F49E1C265163}" destId="{9CD2FEC3-7A17-4152-A930-EB06BD60DF85}" srcOrd="4" destOrd="0" parTransId="{FEB808E5-61C2-44BD-85C3-C9D76F77830B}" sibTransId="{587142FA-0E3E-43B4-A845-97ABE12CFB04}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E554EFCA-2048-44BB-973A-EE2D80367876}" type="presOf" srcId="{E9682B4F-0217-4B50-923E-C104AA24290F}" destId="{270EA38D-4609-48F5-84E2-C56FB7693B83}" srcOrd="0" destOrd="0" presId="urn:microsoft.com/office/officeart/2005/8/layout/default"/>
    <dgm:cxn modelId="{09B5CAFE-83BE-478D-A1F5-CFCDA4B8051A}" type="presOf" srcId="{B1AFA1AF-0FF8-45B3-A6D0-0E255A2F637D}" destId="{AF847FB0-679D-458F-80A4-C366F36DA63C}" srcOrd="0" destOrd="0" presId="urn:microsoft.com/office/officeart/2005/8/layout/default"/>
    <dgm:cxn modelId="{11888C74-965A-4D34-B13E-A3C74994EE72}" type="presParOf" srcId="{B3DA4F46-7FE9-493C-9B29-F6FA13865C18}" destId="{8F0F26D8-CA54-4805-8C91-AAB5584FDF39}" srcOrd="0" destOrd="0" presId="urn:microsoft.com/office/officeart/2005/8/layout/default"/>
    <dgm:cxn modelId="{7D3E6079-7C20-4BA2-88F8-EE72041F8DCB}" type="presParOf" srcId="{B3DA4F46-7FE9-493C-9B29-F6FA13865C18}" destId="{632FCA4D-0E8E-4530-9532-56B94D787F02}" srcOrd="1" destOrd="0" presId="urn:microsoft.com/office/officeart/2005/8/layout/default"/>
    <dgm:cxn modelId="{61046763-DAD0-4C19-B61D-9536CB992C12}" type="presParOf" srcId="{B3DA4F46-7FE9-493C-9B29-F6FA13865C18}" destId="{AF847FB0-679D-458F-80A4-C366F36DA63C}" srcOrd="2" destOrd="0" presId="urn:microsoft.com/office/officeart/2005/8/layout/default"/>
    <dgm:cxn modelId="{894A7FEF-69C8-4837-9E20-9AF1D0C2DBA9}" type="presParOf" srcId="{B3DA4F46-7FE9-493C-9B29-F6FA13865C18}" destId="{F9E95C61-0BF9-4B08-8229-A9808713CE4D}" srcOrd="3" destOrd="0" presId="urn:microsoft.com/office/officeart/2005/8/layout/default"/>
    <dgm:cxn modelId="{880D075F-3055-4481-8366-CCD9133D898F}" type="presParOf" srcId="{B3DA4F46-7FE9-493C-9B29-F6FA13865C18}" destId="{270EA38D-4609-48F5-84E2-C56FB7693B83}" srcOrd="4" destOrd="0" presId="urn:microsoft.com/office/officeart/2005/8/layout/default"/>
    <dgm:cxn modelId="{474BF48F-6E57-4DF3-8327-B9F589B75BB6}" type="presParOf" srcId="{B3DA4F46-7FE9-493C-9B29-F6FA13865C18}" destId="{D6F01D88-FB37-40BF-B28E-A397D943E41B}" srcOrd="5" destOrd="0" presId="urn:microsoft.com/office/officeart/2005/8/layout/default"/>
    <dgm:cxn modelId="{5D47FD2E-BB78-415F-A8E5-45A098C3D8A5}" type="presParOf" srcId="{B3DA4F46-7FE9-493C-9B29-F6FA13865C18}" destId="{9A0E8B11-D4A5-4F3F-96EC-E8C8C1E63757}" srcOrd="6" destOrd="0" presId="urn:microsoft.com/office/officeart/2005/8/layout/default"/>
    <dgm:cxn modelId="{9258D644-F18E-4B72-BF5E-EAFD619645E3}" type="presParOf" srcId="{B3DA4F46-7FE9-493C-9B29-F6FA13865C18}" destId="{30128A48-290E-4458-96B1-DC6BE71ED470}" srcOrd="7" destOrd="0" presId="urn:microsoft.com/office/officeart/2005/8/layout/default"/>
    <dgm:cxn modelId="{1A46E2FC-3866-4305-B612-55A75BE24FBE}" type="presParOf" srcId="{B3DA4F46-7FE9-493C-9B29-F6FA13865C18}" destId="{3FB06C63-0259-40B9-88E8-DC4DE95C6671}" srcOrd="8" destOrd="0" presId="urn:microsoft.com/office/officeart/2005/8/layout/default"/>
    <dgm:cxn modelId="{DBA62AEB-A399-4A24-B3B6-5F9261E7C617}" type="presParOf" srcId="{B3DA4F46-7FE9-493C-9B29-F6FA13865C18}" destId="{17D8C7B4-C07B-4CA2-8454-C24A271BF66C}" srcOrd="9" destOrd="0" presId="urn:microsoft.com/office/officeart/2005/8/layout/default"/>
    <dgm:cxn modelId="{AB2ECFBB-CB97-474D-B982-9E41DB263A1A}" type="presParOf" srcId="{B3DA4F46-7FE9-493C-9B29-F6FA13865C18}" destId="{AB166AC3-AFBA-449A-BF8F-050E0DE8173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F26D8-CA54-4805-8C91-AAB5584FDF39}">
      <dsp:nvSpPr>
        <dsp:cNvPr id="0" name=""/>
        <dsp:cNvSpPr/>
      </dsp:nvSpPr>
      <dsp:spPr>
        <a:xfrm>
          <a:off x="1377" y="537003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ELA 10</a:t>
          </a:r>
          <a:r>
            <a:rPr lang="en-US" sz="2100" kern="1200">
              <a:latin typeface="Tenorite"/>
            </a:rPr>
            <a:t> Foundational</a:t>
          </a:r>
          <a:endParaRPr lang="en-US" sz="2100" kern="1200"/>
        </a:p>
      </dsp:txBody>
      <dsp:txXfrm>
        <a:off x="1377" y="537003"/>
        <a:ext cx="1735567" cy="1041340"/>
      </dsp:txXfrm>
    </dsp:sp>
    <dsp:sp modelId="{AF847FB0-679D-458F-80A4-C366F36DA63C}">
      <dsp:nvSpPr>
        <dsp:cNvPr id="0" name=""/>
        <dsp:cNvSpPr/>
      </dsp:nvSpPr>
      <dsp:spPr>
        <a:xfrm>
          <a:off x="1888858" y="530276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GMF 10</a:t>
          </a:r>
        </a:p>
      </dsp:txBody>
      <dsp:txXfrm>
        <a:off x="1888858" y="530276"/>
        <a:ext cx="1735567" cy="1041340"/>
      </dsp:txXfrm>
    </dsp:sp>
    <dsp:sp modelId="{270EA38D-4609-48F5-84E2-C56FB7693B83}">
      <dsp:nvSpPr>
        <dsp:cNvPr id="0" name=""/>
        <dsp:cNvSpPr/>
      </dsp:nvSpPr>
      <dsp:spPr>
        <a:xfrm>
          <a:off x="3819625" y="537003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Civics</a:t>
          </a:r>
        </a:p>
      </dsp:txBody>
      <dsp:txXfrm>
        <a:off x="3819625" y="537003"/>
        <a:ext cx="1735567" cy="1041340"/>
      </dsp:txXfrm>
    </dsp:sp>
    <dsp:sp modelId="{9A0E8B11-D4A5-4F3F-96EC-E8C8C1E63757}">
      <dsp:nvSpPr>
        <dsp:cNvPr id="0" name=""/>
        <dsp:cNvSpPr/>
      </dsp:nvSpPr>
      <dsp:spPr>
        <a:xfrm>
          <a:off x="5728748" y="537003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Second Language</a:t>
          </a:r>
        </a:p>
      </dsp:txBody>
      <dsp:txXfrm>
        <a:off x="5728748" y="537003"/>
        <a:ext cx="1735567" cy="1041340"/>
      </dsp:txXfrm>
    </dsp:sp>
    <dsp:sp modelId="{3FB06C63-0259-40B9-88E8-DC4DE95C6671}">
      <dsp:nvSpPr>
        <dsp:cNvPr id="0" name=""/>
        <dsp:cNvSpPr/>
      </dsp:nvSpPr>
      <dsp:spPr>
        <a:xfrm>
          <a:off x="7637872" y="537003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Tenorite"/>
            </a:rPr>
            <a:t>Science Credit (choice)</a:t>
          </a:r>
        </a:p>
      </dsp:txBody>
      <dsp:txXfrm>
        <a:off x="7637872" y="537003"/>
        <a:ext cx="1735567" cy="1041340"/>
      </dsp:txXfrm>
    </dsp:sp>
    <dsp:sp modelId="{AB166AC3-AFBA-449A-BF8F-050E0DE81731}">
      <dsp:nvSpPr>
        <dsp:cNvPr id="0" name=""/>
        <dsp:cNvSpPr/>
      </dsp:nvSpPr>
      <dsp:spPr>
        <a:xfrm>
          <a:off x="9546996" y="537003"/>
          <a:ext cx="1735567" cy="1041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Personalized Well-Being (PDCP 10)</a:t>
          </a:r>
        </a:p>
      </dsp:txBody>
      <dsp:txXfrm>
        <a:off x="9546996" y="537003"/>
        <a:ext cx="1735567" cy="1041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3/20/2024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3/20/2024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Incoming Grade Eleven </a:t>
            </a:r>
            <a:br>
              <a:rPr lang="en-US" sz="4800"/>
            </a:br>
            <a:r>
              <a:rPr lang="en-US" sz="4800"/>
              <a:t>Course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Oromocto High School 2024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CA1F-6214-97CB-F3A1-5E61DEDE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54" y="777434"/>
            <a:ext cx="9779183" cy="1325563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Humanities</a:t>
            </a:r>
            <a:br>
              <a:rPr lang="en-US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="0">
                <a:solidFill>
                  <a:schemeClr val="accent1">
                    <a:lumMod val="50000"/>
                  </a:schemeClr>
                </a:solidFill>
              </a:rPr>
              <a:t>Required: 8 CH</a:t>
            </a:r>
            <a:endParaRPr lang="en-US" b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0086D-D75B-C06B-6F6E-10BD21A4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55" y="2509837"/>
            <a:ext cx="9779182" cy="3032833"/>
          </a:xfrm>
        </p:spPr>
        <p:txBody>
          <a:bodyPr/>
          <a:lstStyle/>
          <a:p>
            <a:r>
              <a:rPr lang="en-US"/>
              <a:t>Ancient Medieval History 112</a:t>
            </a:r>
          </a:p>
          <a:p>
            <a:r>
              <a:rPr lang="en-US"/>
              <a:t>Modern History 112/113</a:t>
            </a:r>
          </a:p>
          <a:p>
            <a:r>
              <a:rPr lang="en-US"/>
              <a:t>FI Modern History 112</a:t>
            </a:r>
          </a:p>
          <a:p>
            <a:r>
              <a:rPr lang="en-US"/>
              <a:t>World Issues 120</a:t>
            </a:r>
          </a:p>
          <a:p>
            <a:r>
              <a:rPr lang="en-US"/>
              <a:t>Indigenous Studies 120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64173-8492-34B2-6A44-CC84F4B35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6B85B-EFE9-B5E4-F807-DE7BF20A9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1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FFC4-1D3E-8535-9FAA-2A0B9A42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03" y="1015647"/>
            <a:ext cx="9779183" cy="1325563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Personalized Well-Being </a:t>
            </a:r>
            <a:br>
              <a:rPr lang="en-US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0">
                <a:solidFill>
                  <a:schemeClr val="accent1">
                    <a:lumMod val="50000"/>
                  </a:schemeClr>
                </a:solidFill>
              </a:rPr>
              <a:t>Required: 20 CH</a:t>
            </a:r>
            <a:endParaRPr lang="en-US" b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1AB3AD-F772-69E5-9500-27BA9FFE5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857731"/>
              </p:ext>
            </p:extLst>
          </p:nvPr>
        </p:nvGraphicFramePr>
        <p:xfrm>
          <a:off x="968325" y="2669645"/>
          <a:ext cx="5727896" cy="2909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7896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/>
                        <a:t>Creative Arts (4 CH)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/>
                        <a:t>Wellness &amp; Phys Ed (4 CH)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/>
                        <a:t>Career Connected (4 CH)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/>
                        <a:t>Personalized Well-Being Choice (8 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63FE-CCB3-C892-CE94-1CED95B4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B7E75-7594-2724-C624-D084494C5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3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FFC4-1D3E-8535-9FAA-2A0B9A42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03" y="1015647"/>
            <a:ext cx="9779183" cy="1325563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Creative Arts </a:t>
            </a:r>
            <a:br>
              <a:rPr lang="en-US"/>
            </a:br>
            <a:endParaRPr lang="en-US" sz="3600" b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1AB3AD-F772-69E5-9500-27BA9FFE5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453406"/>
              </p:ext>
            </p:extLst>
          </p:nvPr>
        </p:nvGraphicFramePr>
        <p:xfrm>
          <a:off x="848264" y="1998452"/>
          <a:ext cx="4946529" cy="4652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6529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284574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dirty="0"/>
                        <a:t>Creative Arts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Dramatic Arts 110/120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Graphic Art and Design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Music 10/112/122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Popular Music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63FE-CCB3-C892-CE94-1CED95B4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B7E75-7594-2724-C624-D084494C5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5D96656-E0A5-2B35-F05D-86532C6E3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772491"/>
              </p:ext>
            </p:extLst>
          </p:nvPr>
        </p:nvGraphicFramePr>
        <p:xfrm>
          <a:off x="5060829" y="1998452"/>
          <a:ext cx="5615236" cy="4165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5236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2705768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Visual Arts 10/110/120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Fashion Tech and Design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Media Studies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Digital Production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Photography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31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FFC4-1D3E-8535-9FAA-2A0B9A42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03" y="1015647"/>
            <a:ext cx="9779183" cy="822356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Wellness and Phys Ed 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1AB3AD-F772-69E5-9500-27BA9FFE5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76300"/>
              </p:ext>
            </p:extLst>
          </p:nvPr>
        </p:nvGraphicFramePr>
        <p:xfrm>
          <a:off x="963283" y="1883434"/>
          <a:ext cx="5727896" cy="6115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7896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5676215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Phys. Ed 10</a:t>
                      </a:r>
                      <a:endParaRPr lang="en-US" sz="2400" dirty="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Wellness Through Phys. Ed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Sport and Recreation Leadership 120</a:t>
                      </a:r>
                      <a:endParaRPr lang="en-US" sz="2400" dirty="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>
                          <a:latin typeface="Tenorite"/>
                        </a:rPr>
                        <a:t>Adv. Training Principles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>
                          <a:latin typeface="Tenorite"/>
                        </a:rPr>
                        <a:t>Outdoor Education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24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24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63FE-CCB3-C892-CE94-1CED95B4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B7E75-7594-2724-C624-D084494C5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F2C57D14-90A0-8A67-19C8-227D0589E7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494234"/>
              </p:ext>
            </p:extLst>
          </p:nvPr>
        </p:nvGraphicFramePr>
        <p:xfrm>
          <a:off x="6277155" y="1877683"/>
          <a:ext cx="5727896" cy="5676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7896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5676215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Nutrition for Healthy Living 120</a:t>
                      </a:r>
                      <a:endParaRPr lang="en-US" sz="24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Early Childhood Development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Individual Family Dynamics 120/ FI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Psychology 110/120/ FI</a:t>
                      </a:r>
                      <a:endParaRPr lang="en-US" sz="24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970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FFC4-1D3E-8535-9FAA-2A0B9A42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03" y="1015647"/>
            <a:ext cx="9779183" cy="822356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Career Connected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1AB3AD-F772-69E5-9500-27BA9FFE5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96982"/>
              </p:ext>
            </p:extLst>
          </p:nvPr>
        </p:nvGraphicFramePr>
        <p:xfrm>
          <a:off x="963283" y="1768415"/>
          <a:ext cx="8900313" cy="5871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0313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505408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dirty="0"/>
                        <a:t>Growth, Goals and Grit 120                                   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Computer Science 110/120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Cybersecurity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Digital Production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Fashion Technology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latin typeface="Tenorite"/>
                        </a:rPr>
                        <a:t>Culinary Tech  110/120</a:t>
                      </a:r>
                      <a:endParaRPr lang="en-US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63FE-CCB3-C892-CE94-1CED95B4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B7E75-7594-2724-C624-D084494C5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F93F440-55BF-483A-C950-BA0D7C6E71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099732"/>
              </p:ext>
            </p:extLst>
          </p:nvPr>
        </p:nvGraphicFramePr>
        <p:xfrm>
          <a:off x="5845834" y="1834551"/>
          <a:ext cx="8900313" cy="5054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0313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5054081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Agriculture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Marketing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Business Organization and Management 120</a:t>
                      </a:r>
                      <a:endParaRPr lang="en-US" dirty="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Entrepreneurship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400" dirty="0"/>
                        <a:t>Intro to Accounting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1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FFC4-1D3E-8535-9FAA-2A0B9A42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03" y="512440"/>
            <a:ext cx="9779183" cy="908620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Career Connected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1AB3AD-F772-69E5-9500-27BA9FFE5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252714"/>
              </p:ext>
            </p:extLst>
          </p:nvPr>
        </p:nvGraphicFramePr>
        <p:xfrm>
          <a:off x="963283" y="1466490"/>
          <a:ext cx="8900313" cy="7184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0313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7184540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Intro to Skilled Trades</a:t>
                      </a:r>
                      <a:endParaRPr lang="en-US" sz="2000" dirty="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latin typeface="Tenorite"/>
                        </a:rPr>
                        <a:t>Robotics and Automated Processing 120</a:t>
                      </a:r>
                      <a:endParaRPr lang="en-US" sz="2000" dirty="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dirty="0">
                          <a:latin typeface="Tenorite"/>
                        </a:rPr>
                        <a:t>Automotive Electrical Systems 120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dirty="0">
                          <a:latin typeface="Tenorite"/>
                        </a:rPr>
                        <a:t>Internal Combustion Engine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dirty="0">
                          <a:latin typeface="Tenorite"/>
                        </a:rPr>
                        <a:t>Power Train and Chassis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Tune-Up and Emissions 120</a:t>
                      </a:r>
                      <a:endParaRPr lang="en-US" sz="200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63FE-CCB3-C892-CE94-1CED95B4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B7E75-7594-2724-C624-D084494C5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30BB4E8-26F0-7429-FD86-214F8B8BBC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51324"/>
              </p:ext>
            </p:extLst>
          </p:nvPr>
        </p:nvGraphicFramePr>
        <p:xfrm>
          <a:off x="5917721" y="1460738"/>
          <a:ext cx="8900313" cy="7184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0313">
                  <a:extLst>
                    <a:ext uri="{9D8B030D-6E8A-4147-A177-3AD203B41FA5}">
                      <a16:colId xmlns:a16="http://schemas.microsoft.com/office/drawing/2014/main" val="3462280035"/>
                    </a:ext>
                  </a:extLst>
                </a:gridCol>
              </a:tblGrid>
              <a:tr h="7184540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Metal Fabrication/Welding 110/120</a:t>
                      </a:r>
                      <a:endParaRPr lang="en-US" sz="200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Electrical Wiring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Framing and Sheathing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Electrical Wiring 110</a:t>
                      </a: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Framing and Sheathing 110</a:t>
                      </a:r>
                      <a:endParaRPr lang="en-US" sz="200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enorite"/>
                        </a:rPr>
                        <a:t>Mill and Cabinet 120</a:t>
                      </a:r>
                      <a:endParaRPr lang="en-US" sz="2000">
                        <a:latin typeface="Tenorite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  <a:p>
                      <a:pPr lvl="0">
                        <a:lnSpc>
                          <a:spcPct val="200000"/>
                        </a:lnSpc>
                        <a:buNone/>
                      </a:pP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7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6373-BCAF-107C-5CB2-F96F320A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648" y="691904"/>
            <a:ext cx="9779183" cy="1325563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French Immersion Certificate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1AF2-D2CC-B2A2-ED65-2DDA80B25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49" y="2229730"/>
            <a:ext cx="9779182" cy="2610804"/>
          </a:xfrm>
        </p:spPr>
        <p:txBody>
          <a:bodyPr/>
          <a:lstStyle/>
          <a:p>
            <a:r>
              <a:rPr lang="en-US"/>
              <a:t>You are required to have 40 credit hours of FI classes. These can be completed over grades 10,  11, &amp; 12.</a:t>
            </a:r>
          </a:p>
          <a:p>
            <a:endParaRPr lang="en-US"/>
          </a:p>
          <a:p>
            <a:r>
              <a:rPr lang="en-US"/>
              <a:t>You will have the opportunity to take your French Language Proficiency Exam in Grade 12.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7E6FA-E145-07EA-82F7-24B2613FF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8F251-2551-E528-051F-774745FDB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46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965" y="726421"/>
            <a:ext cx="6220278" cy="983130"/>
          </a:xfrm>
        </p:spPr>
        <p:txBody>
          <a:bodyPr/>
          <a:lstStyle/>
          <a:p>
            <a:r>
              <a:rPr lang="en-US"/>
              <a:t>Next Steps...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964" y="2078038"/>
            <a:ext cx="6220277" cy="427921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Review your course options.</a:t>
            </a:r>
            <a:br>
              <a:rPr lang="en-US"/>
            </a:br>
            <a:endParaRPr lang="en-US"/>
          </a:p>
          <a:p>
            <a:r>
              <a:rPr lang="en-US"/>
              <a:t>Discuss with your families: Consider what is the best fit for </a:t>
            </a:r>
            <a:r>
              <a:rPr lang="en-US" u="sng"/>
              <a:t>you</a:t>
            </a:r>
            <a:r>
              <a:rPr lang="en-US"/>
              <a:t> and your goals?</a:t>
            </a:r>
            <a:br>
              <a:rPr lang="en-US"/>
            </a:br>
            <a:endParaRPr lang="en-US"/>
          </a:p>
          <a:p>
            <a:r>
              <a:rPr lang="en-US"/>
              <a:t>Complete your course planning sheet.</a:t>
            </a:r>
            <a:br>
              <a:rPr lang="en-US"/>
            </a:br>
            <a:endParaRPr lang="en-US"/>
          </a:p>
          <a:p>
            <a:r>
              <a:rPr lang="en-US"/>
              <a:t>Choose your courses in PowerSchool with your Homeroom teacher.</a:t>
            </a:r>
            <a:br>
              <a:rPr lang="en-US"/>
            </a:br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A26A-0155-31CD-19F6-655A3BE63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461" y="2715035"/>
            <a:ext cx="3744017" cy="1325563"/>
          </a:xfrm>
        </p:spPr>
        <p:txBody>
          <a:bodyPr/>
          <a:lstStyle/>
          <a:p>
            <a:pPr algn="ctr"/>
            <a:r>
              <a:rPr lang="en-US"/>
              <a:t>Course Descriptions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C81AB-4329-3823-8E28-FC85167F0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Picture 2" descr="A qr code with black squares&#10;&#10;Description automatically generated">
            <a:extLst>
              <a:ext uri="{FF2B5EF4-FFF2-40B4-BE49-F238E27FC236}">
                <a16:creationId xmlns:a16="http://schemas.microsoft.com/office/drawing/2014/main" id="{4054A508-3562-C079-BCD8-6256744DE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638" y="1141562"/>
            <a:ext cx="4114800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16DA54-C9F8-2788-6908-8150AA622F97}"/>
              </a:ext>
            </a:extLst>
          </p:cNvPr>
          <p:cNvSpPr txBox="1"/>
          <p:nvPr/>
        </p:nvSpPr>
        <p:spPr>
          <a:xfrm>
            <a:off x="1543050" y="5543550"/>
            <a:ext cx="569559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rgbClr val="004DBF"/>
                </a:solidFill>
              </a:rPr>
              <a:t>https://shorturl.at/kKO48</a:t>
            </a:r>
          </a:p>
        </p:txBody>
      </p:sp>
    </p:spTree>
    <p:extLst>
      <p:ext uri="{BB962C8B-B14F-4D97-AF65-F5344CB8AC3E}">
        <p14:creationId xmlns:p14="http://schemas.microsoft.com/office/powerpoint/2010/main" val="422324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294" y="1146517"/>
            <a:ext cx="7955279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/>
              <a:t>Information Night</a:t>
            </a:r>
            <a:br>
              <a:rPr lang="en-US" sz="4400">
                <a:solidFill>
                  <a:schemeClr val="bg1"/>
                </a:solidFill>
              </a:rPr>
            </a:br>
            <a:r>
              <a:rPr lang="en-US" sz="4400">
                <a:solidFill>
                  <a:schemeClr val="bg1"/>
                </a:solidFill>
              </a:rPr>
              <a:t>  March 19th  </a:t>
            </a:r>
            <a:br>
              <a:rPr lang="en-US" sz="4400">
                <a:highlight>
                  <a:srgbClr val="FFFF00"/>
                </a:highlight>
              </a:rPr>
            </a:br>
            <a:r>
              <a:rPr lang="en-US" sz="4000" b="0">
                <a:solidFill>
                  <a:schemeClr val="bg1"/>
                </a:solidFill>
              </a:rPr>
              <a:t>OHS Library</a:t>
            </a:r>
            <a:br>
              <a:rPr lang="en-US" sz="4400"/>
            </a:br>
            <a:br>
              <a:rPr lang="en-US" sz="4400"/>
            </a:br>
            <a:r>
              <a:rPr lang="en-US" sz="3600">
                <a:solidFill>
                  <a:schemeClr val="bg1"/>
                </a:solidFill>
              </a:rPr>
              <a:t>Incoming </a:t>
            </a:r>
            <a:r>
              <a:rPr lang="en-US" sz="3600" b="0"/>
              <a:t>Gr 10 &amp; 11      </a:t>
            </a:r>
            <a:r>
              <a:rPr lang="en-US" sz="3600" b="0">
                <a:solidFill>
                  <a:schemeClr val="bg1"/>
                </a:solidFill>
              </a:rPr>
              <a:t>6-6:45 pm</a:t>
            </a:r>
            <a:br>
              <a:rPr lang="en-US" sz="3600" b="0">
                <a:solidFill>
                  <a:schemeClr val="bg1"/>
                </a:solidFill>
              </a:rPr>
            </a:b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Incoming </a:t>
            </a:r>
            <a:r>
              <a:rPr lang="en-US" sz="3600" b="0"/>
              <a:t>Gr 12               </a:t>
            </a:r>
            <a:r>
              <a:rPr lang="en-US" sz="3600" b="0">
                <a:solidFill>
                  <a:schemeClr val="bg1"/>
                </a:solidFill>
              </a:rPr>
              <a:t>7-7:45 pm</a:t>
            </a:r>
            <a:endParaRPr lang="en-US" sz="3200" b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7362-01DC-0E4C-9B34-0DF3FD44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Aft>
                <a:spcPts val="600"/>
              </a:spcAft>
            </a:pPr>
            <a:fld id="{294A09A9-5501-47C1-A89A-A340965A2BE2}" type="slidenum">
              <a:rPr lang="en-US" sz="1500">
                <a:solidFill>
                  <a:srgbClr val="FFFFFF"/>
                </a:solidFill>
              </a:rPr>
              <a:pPr algn="ctr" defTabSz="457200">
                <a:spcAft>
                  <a:spcPts val="600"/>
                </a:spcAft>
              </a:pPr>
              <a:t>19</a:t>
            </a:fld>
            <a:endParaRPr lang="en-US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Graduation Requirements</a:t>
            </a:r>
          </a:p>
          <a:p>
            <a:pPr>
              <a:lnSpc>
                <a:spcPct val="150000"/>
              </a:lnSpc>
            </a:pPr>
            <a:r>
              <a:rPr lang="en-US"/>
              <a:t>Required Courses: What you </a:t>
            </a:r>
            <a:r>
              <a:rPr lang="en-US" i="1" u="sng"/>
              <a:t>need</a:t>
            </a:r>
            <a:r>
              <a:rPr lang="en-US"/>
              <a:t> to take.</a:t>
            </a:r>
          </a:p>
          <a:p>
            <a:pPr>
              <a:lnSpc>
                <a:spcPct val="150000"/>
              </a:lnSpc>
            </a:pPr>
            <a:r>
              <a:rPr lang="en-US"/>
              <a:t>How to choose your courses: Planning for your future.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975" y="2985523"/>
            <a:ext cx="7244394" cy="883309"/>
          </a:xfrm>
        </p:spPr>
        <p:txBody>
          <a:bodyPr/>
          <a:lstStyle/>
          <a:p>
            <a:r>
              <a:rPr lang="en-US" sz="80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54908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Education is the passport to the future, for tomorrow belongs to those who prepare for it today.</a:t>
            </a:r>
            <a:endParaRPr lang="en-US" sz="400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/>
          <a:lstStyle/>
          <a:p>
            <a:r>
              <a:rPr lang="en-US"/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Malcolm X</a:t>
            </a:r>
          </a:p>
          <a:p>
            <a:endParaRPr lang="en-US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0876" y="3426615"/>
            <a:ext cx="1364297" cy="1094521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563" y="1177641"/>
            <a:ext cx="7244394" cy="883309"/>
          </a:xfrm>
        </p:spPr>
        <p:txBody>
          <a:bodyPr/>
          <a:lstStyle/>
          <a:p>
            <a:r>
              <a:rPr lang="en-US" sz="4800"/>
              <a:t>NB High School Renewal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011" y="2724523"/>
            <a:ext cx="6732015" cy="273303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Students start earning credit hours in grade 10.</a:t>
            </a:r>
          </a:p>
          <a:p>
            <a:endParaRPr lang="en-US"/>
          </a:p>
          <a:p>
            <a:r>
              <a:rPr lang="en-US"/>
              <a:t>More opportunity to design a high school experience personalized to your strengths, interests, and post-secondary plans.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68" y="0"/>
            <a:ext cx="9779183" cy="1325563"/>
          </a:xfrm>
        </p:spPr>
        <p:txBody>
          <a:bodyPr/>
          <a:lstStyle/>
          <a:p>
            <a:r>
              <a:rPr lang="en-US"/>
              <a:t>Class of 2026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B4E597-9DC8-8184-7C6E-E89BA87B5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68" y="2612582"/>
            <a:ext cx="5255067" cy="16352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n-US"/>
              <a:t>Learning Outcomes K-9</a:t>
            </a:r>
          </a:p>
          <a:p>
            <a:pPr marL="342900" indent="-34290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n-US"/>
              <a:t>Compulsory Credit Courses 10-12</a:t>
            </a:r>
          </a:p>
          <a:p>
            <a:pPr marL="342900" indent="-34290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n-US" u="sng"/>
              <a:t>Minimum</a:t>
            </a:r>
            <a:r>
              <a:rPr lang="en-US"/>
              <a:t> of 100 Credit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34C7-B59E-6580-0F77-2039193720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674935" y="1161738"/>
            <a:ext cx="6293660" cy="45345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>
                <a:solidFill>
                  <a:schemeClr val="accent1"/>
                </a:solidFill>
              </a:rPr>
              <a:t>Core Credit Clusters:</a:t>
            </a:r>
            <a:endParaRPr lang="en-US" sz="2400">
              <a:solidFill>
                <a:schemeClr val="accent1"/>
              </a:solidFill>
            </a:endParaRPr>
          </a:p>
          <a:p>
            <a:br>
              <a:rPr lang="en-US" sz="2200"/>
            </a:br>
            <a:r>
              <a:rPr lang="en-US"/>
              <a:t>Languages &amp; Literacies </a:t>
            </a:r>
            <a:br>
              <a:rPr lang="en-US"/>
            </a:br>
            <a:br>
              <a:rPr lang="en-US"/>
            </a:br>
            <a:r>
              <a:rPr lang="en-US"/>
              <a:t>Mathematics </a:t>
            </a:r>
            <a:br>
              <a:rPr lang="en-US"/>
            </a:br>
            <a:br>
              <a:rPr lang="en-US"/>
            </a:br>
            <a:r>
              <a:rPr lang="en-US"/>
              <a:t>Science </a:t>
            </a:r>
            <a:br>
              <a:rPr lang="en-US"/>
            </a:br>
            <a:br>
              <a:rPr lang="en-US"/>
            </a:br>
            <a:r>
              <a:rPr lang="en-US"/>
              <a:t>Humanities </a:t>
            </a:r>
            <a:br>
              <a:rPr lang="en-US"/>
            </a:br>
            <a:br>
              <a:rPr lang="en-US"/>
            </a:br>
            <a:r>
              <a:rPr lang="en-US"/>
              <a:t>Personal Wellbeing  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Creative Arts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Wellness &amp; Phys Ed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Career Connected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Choice </a:t>
            </a:r>
          </a:p>
          <a:p>
            <a:r>
              <a:rPr lang="en-US"/>
              <a:t>                                       </a:t>
            </a:r>
          </a:p>
          <a:p>
            <a:r>
              <a:rPr lang="en-US"/>
              <a:t>                                                   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35642-FBC0-CD6C-3910-1325FB88D7A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0512" y="1827309"/>
            <a:ext cx="4119209" cy="522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solidFill>
                  <a:schemeClr val="accent1"/>
                </a:solidFill>
                <a:ea typeface="+mj-lt"/>
                <a:cs typeface="+mj-lt"/>
              </a:rPr>
              <a:t>What you need to complete: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9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0" y="1535678"/>
            <a:ext cx="9779183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Required Grade 10 Courses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3" descr="Timeline Placeholder ">
            <a:extLst>
              <a:ext uri="{FF2B5EF4-FFF2-40B4-BE49-F238E27FC236}">
                <a16:creationId xmlns:a16="http://schemas.microsoft.com/office/drawing/2014/main" id="{85168BDF-A0D9-4916-A9F9-41D8175A703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8944974"/>
              </p:ext>
            </p:extLst>
          </p:nvPr>
        </p:nvGraphicFramePr>
        <p:xfrm>
          <a:off x="415112" y="2674641"/>
          <a:ext cx="11283941" cy="211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711F5336-9398-A66D-5ECE-686B4766F9CE}"/>
              </a:ext>
            </a:extLst>
          </p:cNvPr>
          <p:cNvSpPr txBox="1"/>
          <p:nvPr/>
        </p:nvSpPr>
        <p:spPr>
          <a:xfrm>
            <a:off x="4009708" y="4549758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F204E611-8DDE-0295-F7AE-9CB52C8A11BB}"/>
              </a:ext>
            </a:extLst>
          </p:cNvPr>
          <p:cNvSpPr txBox="1"/>
          <p:nvPr/>
        </p:nvSpPr>
        <p:spPr>
          <a:xfrm>
            <a:off x="7870508" y="4549758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  <p:sp>
        <p:nvSpPr>
          <p:cNvPr id="1711" name="TextBox 1710">
            <a:extLst>
              <a:ext uri="{FF2B5EF4-FFF2-40B4-BE49-F238E27FC236}">
                <a16:creationId xmlns:a16="http://schemas.microsoft.com/office/drawing/2014/main" id="{A05215EF-50BE-FE28-02DF-F14CF5DF4E7F}"/>
              </a:ext>
            </a:extLst>
          </p:cNvPr>
          <p:cNvSpPr txBox="1"/>
          <p:nvPr/>
        </p:nvSpPr>
        <p:spPr>
          <a:xfrm>
            <a:off x="3987296" y="4557229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  <p:sp>
        <p:nvSpPr>
          <p:cNvPr id="1712" name="TextBox 1711">
            <a:extLst>
              <a:ext uri="{FF2B5EF4-FFF2-40B4-BE49-F238E27FC236}">
                <a16:creationId xmlns:a16="http://schemas.microsoft.com/office/drawing/2014/main" id="{70DA0FB7-083D-E1CE-0F2B-5245EA37E1F5}"/>
              </a:ext>
            </a:extLst>
          </p:cNvPr>
          <p:cNvSpPr txBox="1"/>
          <p:nvPr/>
        </p:nvSpPr>
        <p:spPr>
          <a:xfrm>
            <a:off x="7848096" y="4557229"/>
            <a:ext cx="3501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b="1">
              <a:solidFill>
                <a:schemeClr val="bg1"/>
              </a:solidFill>
              <a:latin typeface="Tenori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713" y="357942"/>
            <a:ext cx="8556571" cy="1325563"/>
          </a:xfrm>
        </p:spPr>
        <p:txBody>
          <a:bodyPr/>
          <a:lstStyle/>
          <a:p>
            <a:pPr algn="r"/>
            <a:r>
              <a:rPr lang="en-US"/>
              <a:t>Language Arts and Languages</a:t>
            </a:r>
            <a:br>
              <a:rPr lang="en-US"/>
            </a:br>
            <a:r>
              <a:rPr lang="en-US" sz="2800" b="0"/>
              <a:t>Required: 24 CH</a:t>
            </a:r>
            <a:r>
              <a:rPr lang="en-US" sz="2800"/>
              <a:t> 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77" y="1976336"/>
            <a:ext cx="4663440" cy="28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ELA Foundational 112/113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21477" y="3235520"/>
            <a:ext cx="11149044" cy="3348029"/>
          </a:xfrm>
        </p:spPr>
        <p:txBody>
          <a:bodyPr vert="horz" lIns="91440" tIns="45720" rIns="91440" bIns="45720" numCol="2" rtlCol="0" anchor="t">
            <a:normAutofit fontScale="77500" lnSpcReduction="20000"/>
          </a:bodyPr>
          <a:lstStyle/>
          <a:p>
            <a:r>
              <a:rPr lang="en-US" sz="2800"/>
              <a:t>ELA Extended 11</a:t>
            </a:r>
          </a:p>
          <a:p>
            <a:r>
              <a:rPr lang="en-US" sz="2800"/>
              <a:t>Writing 110</a:t>
            </a:r>
          </a:p>
          <a:p>
            <a:r>
              <a:rPr lang="en-US" sz="2800"/>
              <a:t>Intro to </a:t>
            </a:r>
            <a:r>
              <a:rPr lang="en-US" sz="2800" err="1"/>
              <a:t>Wolastoquey</a:t>
            </a:r>
            <a:r>
              <a:rPr lang="en-US" sz="2800"/>
              <a:t> 110</a:t>
            </a:r>
          </a:p>
          <a:p>
            <a:r>
              <a:rPr lang="en-US" sz="2800"/>
              <a:t>Intermediate </a:t>
            </a:r>
            <a:r>
              <a:rPr lang="en-US" sz="2800" err="1"/>
              <a:t>Wolastoquey</a:t>
            </a:r>
            <a:r>
              <a:rPr lang="en-US" sz="2800"/>
              <a:t> 110</a:t>
            </a:r>
          </a:p>
          <a:p>
            <a:r>
              <a:rPr lang="en-US" sz="2800"/>
              <a:t>Graphic Novels 120</a:t>
            </a:r>
          </a:p>
          <a:p>
            <a:r>
              <a:rPr lang="en-US" sz="2800"/>
              <a:t>Journalism 120</a:t>
            </a:r>
            <a:br>
              <a:rPr lang="en-US" sz="2800"/>
            </a:br>
            <a:br>
              <a:rPr lang="en-US" sz="2800"/>
            </a:br>
            <a:endParaRPr lang="en-US" sz="2800"/>
          </a:p>
          <a:p>
            <a:endParaRPr lang="en-US" sz="2800"/>
          </a:p>
          <a:p>
            <a:br>
              <a:rPr lang="en-US" sz="2800"/>
            </a:br>
            <a:r>
              <a:rPr lang="en-US" sz="2800"/>
              <a:t>Children’s Literature 120</a:t>
            </a:r>
            <a:endParaRPr lang="en-US"/>
          </a:p>
          <a:p>
            <a:r>
              <a:rPr lang="en-US" sz="2800"/>
              <a:t>PIF 110</a:t>
            </a:r>
          </a:p>
          <a:p>
            <a:r>
              <a:rPr lang="en-US" sz="2800"/>
              <a:t>Spanish 110</a:t>
            </a:r>
          </a:p>
          <a:p>
            <a:r>
              <a:rPr lang="en-US" sz="2800"/>
              <a:t>Media Studies 120</a:t>
            </a:r>
          </a:p>
          <a:p>
            <a:r>
              <a:rPr lang="en-US" sz="2800"/>
              <a:t>American Sign Language 110</a:t>
            </a:r>
          </a:p>
          <a:p>
            <a:r>
              <a:rPr lang="en-US" sz="2800"/>
              <a:t>Canadian Literature 120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1477" y="1491211"/>
            <a:ext cx="4663440" cy="522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Required: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1478" y="2691799"/>
            <a:ext cx="4663440" cy="522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Choose One: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6849935-6DCC-7930-3D81-F76F2DA4FBFC}"/>
              </a:ext>
            </a:extLst>
          </p:cNvPr>
          <p:cNvSpPr txBox="1">
            <a:spLocks/>
          </p:cNvSpPr>
          <p:nvPr/>
        </p:nvSpPr>
        <p:spPr>
          <a:xfrm>
            <a:off x="5840134" y="2176332"/>
            <a:ext cx="4226630" cy="5225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1" y="635091"/>
            <a:ext cx="9779183" cy="1325563"/>
          </a:xfrm>
        </p:spPr>
        <p:txBody>
          <a:bodyPr/>
          <a:lstStyle/>
          <a:p>
            <a:r>
              <a:rPr lang="en-US"/>
              <a:t>Mathematics</a:t>
            </a:r>
            <a:br>
              <a:rPr lang="en-US"/>
            </a:br>
            <a:r>
              <a:rPr lang="en-US" sz="2800" b="0"/>
              <a:t>Required: 12 CH</a:t>
            </a:r>
            <a:endParaRPr lang="en-US" b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946204"/>
            <a:ext cx="4593276" cy="17811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Finance and Workplace Mathematics 110</a:t>
            </a:r>
          </a:p>
          <a:p>
            <a:endParaRPr lang="en-US"/>
          </a:p>
          <a:p>
            <a:r>
              <a:rPr lang="en-US"/>
              <a:t>NBCC Skilled Trades Math 120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14388" y="2946204"/>
            <a:ext cx="4732287" cy="30894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Foundations of Mathematics 110</a:t>
            </a:r>
          </a:p>
          <a:p>
            <a:r>
              <a:rPr lang="en-US"/>
              <a:t>	                </a:t>
            </a:r>
            <a:endParaRPr lang="en-US" b="1">
              <a:solidFill>
                <a:schemeClr val="accent1"/>
              </a:solidFill>
            </a:endParaRPr>
          </a:p>
          <a:p>
            <a:r>
              <a:rPr lang="en-US"/>
              <a:t>Pre-Calculus 110</a:t>
            </a:r>
          </a:p>
          <a:p>
            <a:r>
              <a:rPr lang="en-US" b="1">
                <a:solidFill>
                  <a:schemeClr val="accent1"/>
                </a:solidFill>
              </a:rPr>
              <a:t>OR</a:t>
            </a:r>
            <a:endParaRPr lang="en-US"/>
          </a:p>
          <a:p>
            <a:r>
              <a:rPr lang="en-US"/>
              <a:t>Foundations of Mathematics 120</a:t>
            </a:r>
          </a:p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1" y="2192172"/>
            <a:ext cx="3173278" cy="522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Pathway 1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697B7-EBBB-0E4B-AA02-0D3F94821C6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14388" y="2192172"/>
            <a:ext cx="3173278" cy="522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Pathway 2-4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0AEA-4350-5E9E-0BE8-DEE896DB3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34" y="354385"/>
            <a:ext cx="2876360" cy="1547447"/>
          </a:xfrm>
        </p:spPr>
        <p:txBody>
          <a:bodyPr/>
          <a:lstStyle/>
          <a:p>
            <a:r>
              <a:rPr lang="en-US"/>
              <a:t>Math Pathways</a:t>
            </a:r>
          </a:p>
        </p:txBody>
      </p:sp>
      <p:pic>
        <p:nvPicPr>
          <p:cNvPr id="6" name="Picture 6" descr="Table&#10;&#10;Description automatically generated">
            <a:extLst>
              <a:ext uri="{FF2B5EF4-FFF2-40B4-BE49-F238E27FC236}">
                <a16:creationId xmlns:a16="http://schemas.microsoft.com/office/drawing/2014/main" id="{3F5FFD6A-1160-4118-7E44-309AD0173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5291" y="354385"/>
            <a:ext cx="6376704" cy="6325167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06F2F-EBE2-AB54-B586-24145B1EC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4E510-5EF8-5336-6625-14CE7F4C0E8C}"/>
              </a:ext>
            </a:extLst>
          </p:cNvPr>
          <p:cNvSpPr txBox="1"/>
          <p:nvPr/>
        </p:nvSpPr>
        <p:spPr>
          <a:xfrm>
            <a:off x="3882066" y="2188953"/>
            <a:ext cx="141886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 b="1">
                <a:latin typeface="Arial"/>
                <a:cs typeface="Arial"/>
              </a:rPr>
              <a:t>1 CREDIT</a:t>
            </a:r>
            <a:endParaRPr lang="en-US"/>
          </a:p>
          <a:p>
            <a:pPr algn="ctr"/>
            <a:r>
              <a:rPr lang="en-US" sz="800">
                <a:latin typeface="Arial"/>
                <a:cs typeface="Arial"/>
              </a:rPr>
              <a:t>NBCC Skilled Trades Math 120</a:t>
            </a:r>
          </a:p>
        </p:txBody>
      </p:sp>
    </p:spTree>
    <p:extLst>
      <p:ext uri="{BB962C8B-B14F-4D97-AF65-F5344CB8AC3E}">
        <p14:creationId xmlns:p14="http://schemas.microsoft.com/office/powerpoint/2010/main" val="242722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DA5B-E8A4-F986-87E4-4392CC54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785756"/>
            <a:ext cx="9779183" cy="1325563"/>
          </a:xfrm>
        </p:spPr>
        <p:txBody>
          <a:bodyPr/>
          <a:lstStyle/>
          <a:p>
            <a:r>
              <a:rPr lang="en-US" sz="5400">
                <a:solidFill>
                  <a:schemeClr val="accent1">
                    <a:lumMod val="75000"/>
                  </a:schemeClr>
                </a:solidFill>
              </a:rPr>
              <a:t>Sciences</a:t>
            </a:r>
            <a:br>
              <a:rPr lang="en-US"/>
            </a:br>
            <a:r>
              <a:rPr lang="en-US" sz="2800" b="0">
                <a:solidFill>
                  <a:schemeClr val="accent1"/>
                </a:solidFill>
              </a:rPr>
              <a:t>Required: 8 CH</a:t>
            </a:r>
            <a:endParaRPr lang="en-US" b="0">
              <a:solidFill>
                <a:schemeClr val="accent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65EB3-D49A-6FDC-040B-284148A90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0FA78-F63D-28E3-F2E0-93FE5B8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AEB6C76-2B6E-9EF4-8D69-5EB0F53F9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09664"/>
              </p:ext>
            </p:extLst>
          </p:nvPr>
        </p:nvGraphicFramePr>
        <p:xfrm>
          <a:off x="773723" y="2341271"/>
          <a:ext cx="11183816" cy="3555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9478">
                  <a:extLst>
                    <a:ext uri="{9D8B030D-6E8A-4147-A177-3AD203B41FA5}">
                      <a16:colId xmlns:a16="http://schemas.microsoft.com/office/drawing/2014/main" val="1456257629"/>
                    </a:ext>
                  </a:extLst>
                </a:gridCol>
                <a:gridCol w="3882478">
                  <a:extLst>
                    <a:ext uri="{9D8B030D-6E8A-4147-A177-3AD203B41FA5}">
                      <a16:colId xmlns:a16="http://schemas.microsoft.com/office/drawing/2014/main" val="267582757"/>
                    </a:ext>
                  </a:extLst>
                </a:gridCol>
                <a:gridCol w="4531860">
                  <a:extLst>
                    <a:ext uri="{9D8B030D-6E8A-4147-A177-3AD203B41FA5}">
                      <a16:colId xmlns:a16="http://schemas.microsoft.com/office/drawing/2014/main" val="4145050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Physics 112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Chemistry 112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Biology 112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FI Biology 112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Agriculture 110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20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Physics 122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Chemistry 122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Biology 122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Human Physiology 110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Environmental Geoscience 110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Intro to Environmental Science 120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Intro to Electronics 110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/>
                        <a:t>Automotive Electrical Systems 120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07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1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3C8B36A228A645A539B58495CED284" ma:contentTypeVersion="14" ma:contentTypeDescription="Create a new document." ma:contentTypeScope="" ma:versionID="f1848c06e7463277d2b001d14bfb5ec4">
  <xsd:schema xmlns:xsd="http://www.w3.org/2001/XMLSchema" xmlns:xs="http://www.w3.org/2001/XMLSchema" xmlns:p="http://schemas.microsoft.com/office/2006/metadata/properties" xmlns:ns2="31b055d1-42a7-4bb2-b7a5-adb8192efc70" xmlns:ns3="f8ca2af4-3bf0-4e08-b249-6cf22f0efc8f" targetNamespace="http://schemas.microsoft.com/office/2006/metadata/properties" ma:root="true" ma:fieldsID="a921d8f1e82e6d9245f9382eed2973b0" ns2:_="" ns3:_="">
    <xsd:import namespace="31b055d1-42a7-4bb2-b7a5-adb8192efc70"/>
    <xsd:import namespace="f8ca2af4-3bf0-4e08-b249-6cf22f0efc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055d1-42a7-4bb2-b7a5-adb8192efc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95d1645-1b78-4f08-b297-5a94c230cb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a2af4-3bf0-4e08-b249-6cf22f0efc8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17f473a-5e7a-45f8-8a06-77e35da79253}" ma:internalName="TaxCatchAll" ma:showField="CatchAllData" ma:web="f8ca2af4-3bf0-4e08-b249-6cf22f0efc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31b055d1-42a7-4bb2-b7a5-adb8192efc70" xsi:nil="true"/>
    <TaxCatchAll xmlns="f8ca2af4-3bf0-4e08-b249-6cf22f0efc8f" xsi:nil="true"/>
    <lcf76f155ced4ddcb4097134ff3c332f xmlns="31b055d1-42a7-4bb2-b7a5-adb8192efc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5A7C00-95B7-41A5-907B-18628ED12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055d1-42a7-4bb2-b7a5-adb8192efc70"/>
    <ds:schemaRef ds:uri="f8ca2af4-3bf0-4e08-b249-6cf22f0ef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42FAFE-88B4-49B4-9588-86CB0E564E50}">
  <ds:schemaRefs>
    <ds:schemaRef ds:uri="5200ac8b-ddd8-4476-a0dc-fd611958b311"/>
    <ds:schemaRef ds:uri="cd5d2847-f73b-4275-b3bb-f8533a0f11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1b055d1-42a7-4bb2-b7a5-adb8192efc70"/>
    <ds:schemaRef ds:uri="f8ca2af4-3bf0-4e08-b249-6cf22f0efc8f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685</Words>
  <Application>Microsoft Office PowerPoint</Application>
  <PresentationFormat>Widescreen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Segoe UI</vt:lpstr>
      <vt:lpstr>Tenorite</vt:lpstr>
      <vt:lpstr>Wingdings</vt:lpstr>
      <vt:lpstr>Office Theme</vt:lpstr>
      <vt:lpstr>Incoming Grade Eleven  Course Selection</vt:lpstr>
      <vt:lpstr>Agenda</vt:lpstr>
      <vt:lpstr>NB High School Renewal</vt:lpstr>
      <vt:lpstr>Class of 2026</vt:lpstr>
      <vt:lpstr>Required Grade 10 Courses</vt:lpstr>
      <vt:lpstr>Language Arts and Languages Required: 24 CH </vt:lpstr>
      <vt:lpstr>Mathematics Required: 12 CH</vt:lpstr>
      <vt:lpstr>Math Pathways</vt:lpstr>
      <vt:lpstr>Sciences Required: 8 CH</vt:lpstr>
      <vt:lpstr>Humanities Required: 8 CH</vt:lpstr>
      <vt:lpstr>Personalized Well-Being  Required: 20 CH</vt:lpstr>
      <vt:lpstr>Creative Arts  </vt:lpstr>
      <vt:lpstr>Wellness and Phys Ed </vt:lpstr>
      <vt:lpstr>Career Connected</vt:lpstr>
      <vt:lpstr>Career Connected</vt:lpstr>
      <vt:lpstr>French Immersion Certificate </vt:lpstr>
      <vt:lpstr>Next Steps...</vt:lpstr>
      <vt:lpstr>Course Descriptions</vt:lpstr>
      <vt:lpstr>Information Night   March 19th   OHS Library  Incoming Gr 10 &amp; 11      6-6:45 pm Incoming Gr 12               7-7:45 pm</vt:lpstr>
      <vt:lpstr>Questions?</vt:lpstr>
      <vt:lpstr>Education is the passport to the future, for tomorrow belongs to those who prepare for it today.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Chevrier, Emily   (ASD-W)</dc:creator>
  <cp:lastModifiedBy>Barton, Valerie    (ASD-W)</cp:lastModifiedBy>
  <cp:revision>90</cp:revision>
  <dcterms:created xsi:type="dcterms:W3CDTF">2023-02-28T00:49:05Z</dcterms:created>
  <dcterms:modified xsi:type="dcterms:W3CDTF">2024-03-20T18:33:25Z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0x010100583C8B36A228A645A539B58495CED284</vt:lpwstr>
  </property>
  <property fmtid="{D5CDD505-2E9C-101B-9397-08002B2CF9AE}" pid="3" name="Order">
    <vt:r8>12800</vt:r8>
  </property>
  <property fmtid="{D5CDD505-2E9C-101B-9397-08002B2CF9AE}" pid="4" name="xd_Signature">
    <vt:bool>false</vt:bool>
  </property>
  <property fmtid="{D5CDD505-2E9C-101B-9397-08002B2CF9AE}" pid="5" name="SharedWithUsers">
    <vt:lpwstr>7;#Kokoski, Trina    (ASD-W);#25;#MacLeod Boisvert, Katherine  (ASD-W);#36;#Storey, Rachael  (ASD-W)</vt:lpwstr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MediaServiceImageTags">
    <vt:lpwstr/>
  </property>
</Properties>
</file>